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8"/>
  </p:notesMasterIdLst>
  <p:handoutMasterIdLst>
    <p:handoutMasterId r:id="rId89"/>
  </p:handoutMasterIdLst>
  <p:sldIdLst>
    <p:sldId id="375" r:id="rId5"/>
    <p:sldId id="378" r:id="rId6"/>
    <p:sldId id="471" r:id="rId7"/>
    <p:sldId id="495" r:id="rId8"/>
    <p:sldId id="501" r:id="rId9"/>
    <p:sldId id="432" r:id="rId10"/>
    <p:sldId id="493" r:id="rId11"/>
    <p:sldId id="449" r:id="rId12"/>
    <p:sldId id="423" r:id="rId13"/>
    <p:sldId id="433" r:id="rId14"/>
    <p:sldId id="440" r:id="rId15"/>
    <p:sldId id="434" r:id="rId16"/>
    <p:sldId id="435" r:id="rId17"/>
    <p:sldId id="438" r:id="rId18"/>
    <p:sldId id="472" r:id="rId19"/>
    <p:sldId id="436" r:id="rId20"/>
    <p:sldId id="439" r:id="rId21"/>
    <p:sldId id="437" r:id="rId22"/>
    <p:sldId id="450" r:id="rId23"/>
    <p:sldId id="442" r:id="rId24"/>
    <p:sldId id="443" r:id="rId25"/>
    <p:sldId id="444" r:id="rId26"/>
    <p:sldId id="445" r:id="rId27"/>
    <p:sldId id="441" r:id="rId28"/>
    <p:sldId id="446" r:id="rId29"/>
    <p:sldId id="431" r:id="rId30"/>
    <p:sldId id="451" r:id="rId31"/>
    <p:sldId id="448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9" r:id="rId42"/>
    <p:sldId id="462" r:id="rId43"/>
    <p:sldId id="463" r:id="rId44"/>
    <p:sldId id="464" r:id="rId45"/>
    <p:sldId id="465" r:id="rId46"/>
    <p:sldId id="466" r:id="rId47"/>
    <p:sldId id="468" r:id="rId48"/>
    <p:sldId id="485" r:id="rId49"/>
    <p:sldId id="486" r:id="rId50"/>
    <p:sldId id="487" r:id="rId51"/>
    <p:sldId id="489" r:id="rId52"/>
    <p:sldId id="490" r:id="rId53"/>
    <p:sldId id="473" r:id="rId54"/>
    <p:sldId id="497" r:id="rId55"/>
    <p:sldId id="498" r:id="rId56"/>
    <p:sldId id="500" r:id="rId57"/>
    <p:sldId id="452" r:id="rId58"/>
    <p:sldId id="447" r:id="rId59"/>
    <p:sldId id="505" r:id="rId60"/>
    <p:sldId id="506" r:id="rId61"/>
    <p:sldId id="470" r:id="rId62"/>
    <p:sldId id="491" r:id="rId63"/>
    <p:sldId id="492" r:id="rId64"/>
    <p:sldId id="507" r:id="rId65"/>
    <p:sldId id="502" r:id="rId66"/>
    <p:sldId id="494" r:id="rId67"/>
    <p:sldId id="504" r:id="rId68"/>
    <p:sldId id="508" r:id="rId69"/>
    <p:sldId id="509" r:id="rId70"/>
    <p:sldId id="510" r:id="rId71"/>
    <p:sldId id="511" r:id="rId72"/>
    <p:sldId id="512" r:id="rId73"/>
    <p:sldId id="513" r:id="rId74"/>
    <p:sldId id="514" r:id="rId75"/>
    <p:sldId id="515" r:id="rId76"/>
    <p:sldId id="503" r:id="rId77"/>
    <p:sldId id="475" r:id="rId78"/>
    <p:sldId id="476" r:id="rId79"/>
    <p:sldId id="477" r:id="rId80"/>
    <p:sldId id="479" r:id="rId81"/>
    <p:sldId id="481" r:id="rId82"/>
    <p:sldId id="482" r:id="rId83"/>
    <p:sldId id="483" r:id="rId84"/>
    <p:sldId id="484" r:id="rId85"/>
    <p:sldId id="377" r:id="rId86"/>
    <p:sldId id="488" r:id="rId8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 varScale="1">
        <p:scale>
          <a:sx n="70" d="100"/>
          <a:sy n="70" d="100"/>
        </p:scale>
        <p:origin x="60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179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27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856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98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5713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201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880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905.11946.pdf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pi_docs/python/tf/keras/models/experimental/SharpnessAwareMinimization" TargetMode="External"/><Relationship Id="rId4" Type="http://schemas.openxmlformats.org/officeDocument/2006/relationships/hyperlink" Target="https://arxiv.org/pdf/2010.01412.pdf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hyperlink" Target="https://arxiv.org/pdf/2106.01548.pdf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2023, 2024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98512" y="1962388"/>
            <a:ext cx="2957331" cy="189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1883229" y="3699593"/>
            <a:ext cx="598337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4473615" y="2919647"/>
            <a:ext cx="4838218" cy="84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866607" y="3660654"/>
            <a:ext cx="1340048" cy="488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134" y="4751950"/>
                <a:ext cx="1370191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134" y="4751950"/>
                <a:ext cx="1370191" cy="1260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014325" y="4444647"/>
            <a:ext cx="3488904" cy="937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64325" y="4974102"/>
            <a:ext cx="1047508" cy="82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  <a:blipFill>
                <a:blip r:embed="rId5"/>
                <a:stretch>
                  <a:fillRect l="-2096" t="-6494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multi-head output by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  <a:blipFill>
                <a:blip r:embed="rId6"/>
                <a:stretch>
                  <a:fillRect l="-166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  <a:blipFill>
                <a:blip r:embed="rId8"/>
                <a:stretch>
                  <a:fillRect l="-1446" t="-468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25428" y="1893038"/>
            <a:ext cx="1632030" cy="13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comprised of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Input encodes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Outputs encoded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Output,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692989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723533" y="5237576"/>
            <a:ext cx="2450614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3216797" y="3140427"/>
            <a:ext cx="5758405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599581" y="1694093"/>
            <a:ext cx="226337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41603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862954" y="2485465"/>
            <a:ext cx="2311193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518098" y="5146533"/>
            <a:ext cx="6906326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113509" y="4784567"/>
            <a:ext cx="16613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446835" y="3791963"/>
            <a:ext cx="788814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795087" y="1881760"/>
            <a:ext cx="616726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962351" y="2170497"/>
            <a:ext cx="1020614" cy="4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312516" y="2666182"/>
            <a:ext cx="946230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774820" y="2801073"/>
            <a:ext cx="231494" cy="153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3" y="4495830"/>
            <a:ext cx="7083706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849827" y="3197201"/>
            <a:ext cx="215277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002604" y="3429000"/>
            <a:ext cx="928474" cy="56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349639" y="5595967"/>
            <a:ext cx="1471957" cy="2752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Vision Transformer (</a:t>
            </a:r>
            <a:r>
              <a:rPr lang="en-US" sz="4400" dirty="0" err="1"/>
              <a:t>ViT</a:t>
            </a:r>
            <a:r>
              <a:rPr lang="en-US" sz="4400" dirty="0"/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patches,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819091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436057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453303" y="4582483"/>
            <a:ext cx="5741043" cy="10152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patch embeddings (tokens)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position embedding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165394" y="4163138"/>
            <a:ext cx="310673" cy="529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30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×12×30×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×12×10×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3.8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is now being apply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inherent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inductive biases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Locality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limited inductive biases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Task specific decoder head,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measures agreement or contrast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933" b="-19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 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using employing advanced, but simple, architectures can provide better performance   </a:t>
            </a:r>
          </a:p>
          <a:p>
            <a:r>
              <a:rPr lang="en-GB" sz="28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generally have lower latency in real-time solutions      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Shifting Window (SWIN) Transformer</a:t>
            </a:r>
            <a:br>
              <a:rPr lang="en-US" sz="4400" dirty="0"/>
            </a:br>
            <a:r>
              <a:rPr lang="en-US" sz="4400" dirty="0"/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36259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48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1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C0B92D-FDA2-91E6-1A0A-DAF8BFA1A67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2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Hybrid CNN +Transformer Models</a:t>
            </a:r>
            <a:br>
              <a:rPr lang="en-US" sz="4400" dirty="0"/>
            </a:br>
            <a:r>
              <a:rPr lang="en-US" sz="4400" dirty="0"/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FFN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COMV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985158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410040" cy="112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410040" cy="189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213758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a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1766832"/>
            <a:ext cx="1960829" cy="2238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21036" y="3728357"/>
            <a:ext cx="2424793" cy="1611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4795157"/>
            <a:ext cx="1138742" cy="751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210300" y="4795157"/>
            <a:ext cx="1235529" cy="11865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812971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8129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666014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546271"/>
            <a:ext cx="5731329" cy="620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460171"/>
            <a:ext cx="1481867" cy="1912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075214"/>
            <a:ext cx="1126671" cy="1796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4871357"/>
            <a:ext cx="2362200" cy="299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06586" y="5431971"/>
            <a:ext cx="1273628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03471"/>
            <a:ext cx="1366157" cy="391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1059749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 err="1">
                <a:latin typeface="+mn-lt"/>
                <a:cs typeface="Segoe UI" panose="020B0502040204020203" pitchFamily="34" charset="0"/>
                <a:hlinkClick r:id="rId5"/>
              </a:rPr>
              <a:t>tf.keras.models.experimental.SharpnessAwareMininization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F66B143-4AC5-019E-BF8B-A832D3C6E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tf.keras.models.experimental.SharpnessAwareMinimization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42540</TotalTime>
  <Words>3705</Words>
  <Application>Microsoft Office PowerPoint</Application>
  <PresentationFormat>Widescreen</PresentationFormat>
  <Paragraphs>591</Paragraphs>
  <Slides>83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Arial Unicode MS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Attention for Computer Vision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    Summary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1367</cp:revision>
  <cp:lastPrinted>2019-03-10T03:16:43Z</cp:lastPrinted>
  <dcterms:created xsi:type="dcterms:W3CDTF">2013-02-15T23:12:42Z</dcterms:created>
  <dcterms:modified xsi:type="dcterms:W3CDTF">2024-03-07T20:36:54Z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